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32" r:id="rId2"/>
  </p:sldMasterIdLst>
  <p:notesMasterIdLst>
    <p:notesMasterId r:id="rId20"/>
  </p:notesMasterIdLst>
  <p:handoutMasterIdLst>
    <p:handoutMasterId r:id="rId21"/>
  </p:handoutMasterIdLst>
  <p:sldIdLst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67" r:id="rId11"/>
    <p:sldId id="359" r:id="rId12"/>
    <p:sldId id="360" r:id="rId13"/>
    <p:sldId id="366" r:id="rId14"/>
    <p:sldId id="362" r:id="rId15"/>
    <p:sldId id="363" r:id="rId16"/>
    <p:sldId id="364" r:id="rId17"/>
    <p:sldId id="365" r:id="rId18"/>
    <p:sldId id="368" r:id="rId19"/>
  </p:sldIdLst>
  <p:sldSz cx="12192000" cy="6858000"/>
  <p:notesSz cx="6858000" cy="9144000"/>
  <p:embeddedFontLst>
    <p:embeddedFont>
      <p:font typeface="Amazon Ember Display" panose="020B0603020204020204" pitchFamily="34" charset="0"/>
      <p:regular r:id="rId22"/>
      <p:bold r:id="rId23"/>
      <p:italic r:id="rId24"/>
      <p:boldItalic r:id="rId25"/>
    </p:embeddedFont>
    <p:embeddedFont>
      <p:font typeface="Amazon Ember Mono" panose="020B0603020204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25896864-DF69-40F5-8CB7-E9E220E900ED}">
          <p14:sldIdLst/>
        </p14:section>
        <p14:section name="Template directions" id="{9E4ACA30-D387-48B9-B60B-FCAB7867C6F7}">
          <p14:sldIdLst/>
        </p14:section>
        <p14:section name="Title slides" id="{8806E88D-7D3F-475C-A6F5-14A5B6CD3EBE}">
          <p14:sldIdLst/>
        </p14:section>
        <p14:section name="Agenda slides" id="{261E2919-5D62-5B48-9C80-10BA03F77067}">
          <p14:sldIdLst/>
        </p14:section>
        <p14:section name="Divider and Title-only slide options" id="{53D029EB-DEEC-436B-98BE-1B30026C68BA}">
          <p14:sldIdLst/>
        </p14:section>
        <p14:section name="Content slides" id="{EC17E99E-D672-4609-B42A-AE99DD1E8900}">
          <p14:sldIdLst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67"/>
            <p14:sldId id="359"/>
            <p14:sldId id="360"/>
            <p14:sldId id="366"/>
            <p14:sldId id="362"/>
            <p14:sldId id="363"/>
            <p14:sldId id="364"/>
            <p14:sldId id="365"/>
            <p14:sldId id="368"/>
          </p14:sldIdLst>
        </p14:section>
        <p14:section name="Thank you slides" id="{7E98B0BD-72E6-4477-9B70-9A023E279BCE}">
          <p14:sldIdLst/>
        </p14:section>
        <p14:section name="Data Visualizations Examples" id="{ABD1B353-9DAC-B44E-BC9C-AC4BD77DE55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41B3FF"/>
    <a:srgbClr val="1A0033"/>
    <a:srgbClr val="FCFCFD"/>
    <a:srgbClr val="7F1EE7"/>
    <a:srgbClr val="0000A3"/>
    <a:srgbClr val="B81EE7"/>
    <a:srgbClr val="5400AD"/>
    <a:srgbClr val="1D262F"/>
    <a:srgbClr val="244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44" autoAdjust="0"/>
    <p:restoredTop sz="96215" autoAdjust="0"/>
  </p:normalViewPr>
  <p:slideViewPr>
    <p:cSldViewPr snapToGrid="0">
      <p:cViewPr varScale="1">
        <p:scale>
          <a:sx n="127" d="100"/>
          <a:sy n="127" d="100"/>
        </p:scale>
        <p:origin x="1136" y="192"/>
      </p:cViewPr>
      <p:guideLst>
        <p:guide orient="horz" pos="12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5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9EFE0-8E44-C90C-B937-EC90601AF0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91574-CEFD-26D9-588F-1C0FFBCDA2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8C7E34-CF30-2AED-4C9C-32CE310B5A51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80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2306B6-0447-DE92-96EA-90340D62C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3BB739-DBCB-A674-9F3C-97310C1F9F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7816D4-9E22-E961-B267-8DCA00D5E0AD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398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132DE-7B4D-84B4-29EF-A28CEB195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618CA2-623A-29DB-A6D4-EB10D6D59A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418EE-3F95-4F71-83CC-C11186EB4B28}"/>
              </a:ext>
            </a:extLst>
          </p:cNvPr>
          <p:cNvSpPr txBox="1"/>
          <p:nvPr userDrawn="1"/>
        </p:nvSpPr>
        <p:spPr>
          <a:xfrm>
            <a:off x="527767" y="6017899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994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435402" y="1718982"/>
            <a:ext cx="2146998" cy="4491317"/>
          </a:xfrm>
        </p:spPr>
        <p:txBody>
          <a:bodyPr vert="eaVert"/>
          <a:lstStyle>
            <a:lvl1pPr marL="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9144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3716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828800" indent="0">
              <a:buFontTx/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5502" y="914399"/>
            <a:ext cx="2146998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1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4016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22602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203680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22036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6685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3752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B17F81-88A9-5971-99D1-BBD6A8A8BD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E29BE-BB61-D337-4DBC-22CE338B03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3743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59147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3770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07779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19837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76329" y="1718982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66429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593843-4CBC-A712-CB2B-B4F878BE3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6776E-568F-A5A4-981B-E30628F872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11644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73828A-79F8-15CD-9D21-FB44B77FD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0E7CF6-AEC8-B8B6-2040-09A0612489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B1A274-34CE-9318-18E9-83796CAE5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D75C48-1113-B98D-B01C-9CF253E8BB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16413"/>
            <a:ext cx="979714" cy="5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5CAEF-E4CF-4B92-233A-7553242F64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5EB7E-B60E-0A55-8AB4-0421DDF33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46A2E1-DADB-E7FA-8523-F125A4AE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39FD2-9628-8192-7052-B005333F7B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178C6C-A11A-B7DA-DE97-C5EF3DA24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D3426E-C2E7-51F1-EBF9-5831816B57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455" y="5759695"/>
            <a:ext cx="740228" cy="4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92952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361C3B-4A14-5F26-5768-6B7532600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E4742-39F0-4C44-00E8-B91F451C1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98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932EFD-B8A1-B84B-48C9-1BE2EB4AF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54969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31738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8A1DB3-21D8-7727-05ED-700D04461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BE47E-DAA2-53AD-A19F-7E10713DCC3B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4652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5C98E-29D0-7549-A4E6-151AFAD54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37F78-6104-4004-2FA4-4DC0815B72C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828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2795-04B8-8DCD-975B-E72373E3A3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7D0A3-F064-9569-A6C6-9EFB587B0B1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165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0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8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8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844608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76793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0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1844608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03484E-63E1-C65B-B9E9-64BEBDE8D8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solidFill>
                  <a:schemeClr val="bg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F72762-FFD8-44A0-D0C3-72BB36D53F8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bg1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592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6996DA-5BE5-07A1-3E6B-5009A6B7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540935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A259B-C4CE-849A-F79A-9E5DAF81688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D7AE4-AC04-819B-6BE0-5525488F82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A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A03B37-6F96-EEE5-6D3D-8FE6A854A4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7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1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134670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06045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07079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885371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69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88408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57403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1983107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9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763FF7-5605-71F8-6697-EB254219C7B0}"/>
              </a:ext>
            </a:extLst>
          </p:cNvPr>
          <p:cNvSpPr/>
          <p:nvPr userDrawn="1"/>
        </p:nvSpPr>
        <p:spPr>
          <a:xfrm>
            <a:off x="512957" y="501806"/>
            <a:ext cx="11240428" cy="5708494"/>
          </a:xfrm>
          <a:prstGeom prst="roundRect">
            <a:avLst>
              <a:gd name="adj" fmla="val 1532"/>
            </a:avLst>
          </a:prstGeom>
          <a:solidFill>
            <a:srgbClr val="1D26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B32C00-084F-28C0-BB8F-C28174CF1C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7A2FB6-579C-8BDA-C03C-733FDD502C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0038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464" userDrawn="1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5C7669-14A6-5D54-857D-1FADC6475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B9D2A-5256-0C86-DBF9-819E149FDD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37FD4-93CF-BE6F-8A01-F39EF1E259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74CEA261-0749-39A4-C724-57029DDE91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71720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8D0445-6250-D8A7-DA99-8E3E6B193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16E5BB-D7F1-57B7-F47C-38FAC1D8C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E8694-CEBE-FC6B-2826-A3C160A810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7" cy="33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18930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3E4E87-E0BD-16D9-98F9-BB7B231C4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7AAD79-AAE6-EC0F-FBB1-3EC2FA0CE8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BD0C7-FA87-6543-491D-C8D901F52B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0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1DB773A-50B4-2838-9D40-23B240064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</p:spTree>
    <p:extLst>
      <p:ext uri="{BB962C8B-B14F-4D97-AF65-F5344CB8AC3E}">
        <p14:creationId xmlns:p14="http://schemas.microsoft.com/office/powerpoint/2010/main" val="159224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4A48E-55BF-C7C1-29F2-A6FC94801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16990-AF13-5F3A-8ED1-EFBA643490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046E6-CE12-7F6E-8811-7DF794DE7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B369C-4812-6B2A-CCF0-6346B4600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5A327-DE22-15C5-BDAA-59E2DD0AB5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EC76-5973-D100-2A27-71BAEC1CC4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7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90308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9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540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7066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0091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232406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2791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3" Type="http://schemas.openxmlformats.org/officeDocument/2006/relationships/image" Target="../media/image13.png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0" r:id="rId2"/>
    <p:sldLayoutId id="2147483711" r:id="rId3"/>
    <p:sldLayoutId id="2147483713" r:id="rId4"/>
    <p:sldLayoutId id="2147483712" r:id="rId5"/>
    <p:sldLayoutId id="2147483731" r:id="rId6"/>
    <p:sldLayoutId id="2147483661" r:id="rId7"/>
    <p:sldLayoutId id="2147483723" r:id="rId8"/>
    <p:sldLayoutId id="2147483722" r:id="rId9"/>
    <p:sldLayoutId id="2147483654" r:id="rId10"/>
    <p:sldLayoutId id="2147483725" r:id="rId11"/>
    <p:sldLayoutId id="2147483662" r:id="rId12"/>
    <p:sldLayoutId id="2147483724" r:id="rId13"/>
    <p:sldLayoutId id="2147483663" r:id="rId14"/>
    <p:sldLayoutId id="2147483655" r:id="rId15"/>
    <p:sldLayoutId id="2147483650" r:id="rId16"/>
    <p:sldLayoutId id="2147483664" r:id="rId17"/>
    <p:sldLayoutId id="2147483666" r:id="rId18"/>
    <p:sldLayoutId id="2147483667" r:id="rId19"/>
    <p:sldLayoutId id="2147483665" r:id="rId20"/>
    <p:sldLayoutId id="2147483729" r:id="rId21"/>
    <p:sldLayoutId id="2147483668" r:id="rId22"/>
    <p:sldLayoutId id="2147483730" r:id="rId23"/>
    <p:sldLayoutId id="2147483653" r:id="rId24"/>
    <p:sldLayoutId id="2147483689" r:id="rId25"/>
    <p:sldLayoutId id="2147483691" r:id="rId26"/>
    <p:sldLayoutId id="2147483690" r:id="rId27"/>
    <p:sldLayoutId id="2147483657" r:id="rId28"/>
    <p:sldLayoutId id="2147483692" r:id="rId29"/>
    <p:sldLayoutId id="2147483693" r:id="rId30"/>
    <p:sldLayoutId id="2147483652" r:id="rId31"/>
    <p:sldLayoutId id="2147483669" r:id="rId32"/>
    <p:sldLayoutId id="2147483670" r:id="rId33"/>
    <p:sldLayoutId id="2147483673" r:id="rId34"/>
    <p:sldLayoutId id="2147483726" r:id="rId35"/>
    <p:sldLayoutId id="2147483728" r:id="rId36"/>
    <p:sldLayoutId id="2147483727" r:id="rId37"/>
    <p:sldLayoutId id="2147483717" r:id="rId38"/>
    <p:sldLayoutId id="2147483651" r:id="rId39"/>
    <p:sldLayoutId id="2147483716" r:id="rId40"/>
    <p:sldLayoutId id="2147483671" r:id="rId41"/>
    <p:sldLayoutId id="2147483672" r:id="rId42"/>
    <p:sldLayoutId id="2147483695" r:id="rId43"/>
    <p:sldLayoutId id="2147483674" r:id="rId44"/>
    <p:sldLayoutId id="2147483675" r:id="rId45"/>
    <p:sldLayoutId id="2147483656" r:id="rId46"/>
    <p:sldLayoutId id="2147483676" r:id="rId47"/>
    <p:sldLayoutId id="2147483721" r:id="rId48"/>
    <p:sldLayoutId id="2147483720" r:id="rId49"/>
    <p:sldLayoutId id="2147483707" r:id="rId50"/>
    <p:sldLayoutId id="2147483708" r:id="rId51"/>
    <p:sldLayoutId id="2147483678" r:id="rId52"/>
    <p:sldLayoutId id="2147483709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chemeClr val="tx2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9715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14458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31603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74A381-7875-51BF-E8F6-ADD8CD0BFC47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8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ADCB0-6DD7-43B0-7350-0FCDAB68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184460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6D05899-77E5-196B-EA14-086F9A5A5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2/4/26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22683EA-DD71-1EA1-728E-AE69D57D6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EBCBEF-599C-1ADB-12ED-CECFECA74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3C312-F607-20F9-BC64-57A8B6A590DF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sp>
        <p:nvSpPr>
          <p:cNvPr id="13" name="Title Placeholder 19">
            <a:extLst>
              <a:ext uri="{FF2B5EF4-FFF2-40B4-BE49-F238E27FC236}">
                <a16:creationId xmlns:a16="http://schemas.microsoft.com/office/drawing/2014/main" id="{6BA9B5C3-6371-84F6-B7DD-E715A7747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537074-EC04-07B4-5B9A-060DF4EDD805}"/>
              </a:ext>
            </a:extLst>
          </p:cNvPr>
          <p:cNvSpPr txBox="1">
            <a:spLocks/>
          </p:cNvSpPr>
          <p:nvPr userDrawn="1"/>
        </p:nvSpPr>
        <p:spPr>
          <a:xfrm>
            <a:off x="8929200" y="628949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b="0" i="0" smtClean="0">
                <a:latin typeface="Amazon Ember Display" panose="020F0603020204020204" pitchFamily="34" charset="0"/>
              </a:rPr>
              <a:pPr/>
              <a:t>‹#›</a:t>
            </a:fld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8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5" r:id="rId2"/>
    <p:sldLayoutId id="2147483734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9597" y="4366830"/>
            <a:ext cx="9760301" cy="978729"/>
          </a:xfrm>
        </p:spPr>
        <p:txBody>
          <a:bodyPr/>
          <a:lstStyle/>
          <a:p>
            <a:r>
              <a:rPr lang="en-US" dirty="0"/>
              <a:t>ML Platform SDK is a configuration-driven wrapper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Ram Vittal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9598" y="5674769"/>
            <a:ext cx="3797302" cy="574003"/>
          </a:xfrm>
        </p:spPr>
        <p:txBody>
          <a:bodyPr/>
          <a:lstStyle/>
          <a:p>
            <a:r>
              <a:rPr lang="en-US" dirty="0"/>
              <a:t>Tech Lead GenAI/ML Platform</a:t>
            </a:r>
          </a:p>
          <a:p>
            <a:r>
              <a:rPr lang="en-US" dirty="0"/>
              <a:t>WWSO SageMaker AI, AWS </a:t>
            </a:r>
            <a:endParaRPr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77246" y="753626"/>
            <a:ext cx="11450147" cy="3588025"/>
          </a:xfrm>
        </p:spPr>
        <p:txBody>
          <a:bodyPr>
            <a:normAutofit/>
          </a:bodyPr>
          <a:lstStyle/>
          <a:p>
            <a:r>
              <a:rPr lang="en-US" dirty="0"/>
              <a:t>Standardize your ML Workflows with ML Platform SDK Wrapper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0533"/>
            <a:ext cx="10972800" cy="535531"/>
          </a:xfrm>
        </p:spPr>
        <p:txBody>
          <a:bodyPr/>
          <a:lstStyle/>
          <a:p>
            <a:r>
              <a:rPr dirty="0"/>
              <a:t>Configuration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00100"/>
            <a:ext cx="10972800" cy="5164491"/>
          </a:xfrm>
        </p:spPr>
        <p:txBody>
          <a:bodyPr/>
          <a:lstStyle/>
          <a:p>
            <a:pPr marL="0" indent="0">
              <a:buNone/>
            </a:pPr>
            <a:r>
              <a:rPr sz="2400" b="1" dirty="0"/>
              <a:t>Three-tier flexibility:</a:t>
            </a:r>
          </a:p>
          <a:p>
            <a:pPr>
              <a:buFont typeface="+mj-lt"/>
              <a:buAutoNum type="arabicPeriod"/>
            </a:pPr>
            <a:r>
              <a:rPr sz="2000" dirty="0"/>
              <a:t>Priority 1: Runtime Parameters</a:t>
            </a:r>
          </a:p>
          <a:p>
            <a:pPr lvl="1"/>
            <a:r>
              <a:rPr sz="2000" dirty="0"/>
              <a:t>Explicitly passed to methods</a:t>
            </a:r>
          </a:p>
          <a:p>
            <a:pPr lvl="1"/>
            <a:r>
              <a:rPr sz="2000" dirty="0"/>
              <a:t>Override for special cases</a:t>
            </a:r>
          </a:p>
          <a:p>
            <a:pPr>
              <a:buFont typeface="+mj-lt"/>
              <a:buAutoNum type="arabicPeriod"/>
            </a:pPr>
            <a:endParaRPr sz="2000" dirty="0"/>
          </a:p>
          <a:p>
            <a:pPr>
              <a:buFont typeface="+mj-lt"/>
              <a:buAutoNum type="arabicPeriod"/>
            </a:pPr>
            <a:r>
              <a:rPr sz="2000" dirty="0"/>
              <a:t>Priority 2: YAML Configuration</a:t>
            </a:r>
          </a:p>
          <a:p>
            <a:pPr lvl="1"/>
            <a:r>
              <a:rPr sz="2000" dirty="0"/>
              <a:t>Team-wide defaults</a:t>
            </a:r>
          </a:p>
          <a:p>
            <a:pPr lvl="1"/>
            <a:r>
              <a:rPr sz="2000" dirty="0"/>
              <a:t>Environment-specific settings</a:t>
            </a:r>
          </a:p>
          <a:p>
            <a:pPr>
              <a:buFont typeface="+mj-lt"/>
              <a:buAutoNum type="arabicPeriod"/>
            </a:pPr>
            <a:endParaRPr sz="2000" dirty="0"/>
          </a:p>
          <a:p>
            <a:pPr>
              <a:buFont typeface="+mj-lt"/>
              <a:buAutoNum type="arabicPeriod"/>
            </a:pPr>
            <a:r>
              <a:rPr sz="2000" dirty="0"/>
              <a:t>Priority 3: SDK Defaults</a:t>
            </a:r>
          </a:p>
          <a:p>
            <a:pPr lvl="1"/>
            <a:r>
              <a:rPr sz="2000" dirty="0"/>
              <a:t>Built-in SageMaker defaults</a:t>
            </a:r>
          </a:p>
          <a:p>
            <a:pPr lvl="1"/>
            <a:r>
              <a:rPr sz="2000" dirty="0"/>
              <a:t>Fallback when nothing specified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1161"/>
            <a:ext cx="10972800" cy="535531"/>
          </a:xfrm>
        </p:spPr>
        <p:txBody>
          <a:bodyPr/>
          <a:lstStyle/>
          <a:p>
            <a:r>
              <a:rPr dirty="0"/>
              <a:t>Configuration File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54593"/>
            <a:ext cx="10972800" cy="4302716"/>
          </a:xfrm>
        </p:spPr>
        <p:txBody>
          <a:bodyPr/>
          <a:lstStyle/>
          <a:p>
            <a:pPr marL="0" indent="0">
              <a:buNone/>
            </a:pPr>
            <a:r>
              <a:rPr sz="2400" b="1" dirty="0"/>
              <a:t>Define once in admin-</a:t>
            </a:r>
            <a:r>
              <a:rPr sz="2400" b="1" dirty="0" err="1"/>
              <a:t>config.yaml</a:t>
            </a:r>
            <a:r>
              <a:rPr sz="2400" b="1" dirty="0"/>
              <a:t>:</a:t>
            </a:r>
          </a:p>
          <a:p>
            <a:endParaRPr sz="2000" dirty="0"/>
          </a:p>
          <a:p>
            <a:r>
              <a:rPr sz="2000" dirty="0"/>
              <a:t>S3: buckets, prefixes</a:t>
            </a:r>
          </a:p>
          <a:p>
            <a:r>
              <a:rPr sz="2000" dirty="0"/>
              <a:t>Networking: VPC, subnets, security groups</a:t>
            </a:r>
          </a:p>
          <a:p>
            <a:r>
              <a:rPr sz="2000" dirty="0"/>
              <a:t>Compute: instance types, counts</a:t>
            </a:r>
          </a:p>
          <a:p>
            <a:r>
              <a:rPr sz="2000" dirty="0"/>
              <a:t>IAM: execution role ARN</a:t>
            </a:r>
          </a:p>
          <a:p>
            <a:r>
              <a:rPr sz="2000" dirty="0"/>
              <a:t>KMS: encryption keys (optional)</a:t>
            </a:r>
          </a:p>
          <a:p>
            <a:endParaRPr sz="2000" dirty="0"/>
          </a:p>
          <a:p>
            <a:r>
              <a:rPr sz="2000" dirty="0"/>
              <a:t>Generate interactively:</a:t>
            </a:r>
          </a:p>
          <a:p>
            <a:pPr lvl="1"/>
            <a:r>
              <a:rPr sz="2000" dirty="0"/>
              <a:t>python </a:t>
            </a:r>
            <a:r>
              <a:rPr sz="2000" dirty="0" err="1"/>
              <a:t>generate_admin_config.py</a:t>
            </a:r>
            <a:r>
              <a:rPr sz="2000" dirty="0"/>
              <a:t> --interactive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5E8BF-8556-BF5F-D0AA-4A06635D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405111"/>
            <a:ext cx="10972800" cy="535531"/>
          </a:xfrm>
        </p:spPr>
        <p:txBody>
          <a:bodyPr/>
          <a:lstStyle/>
          <a:p>
            <a:r>
              <a:rPr lang="en-US" dirty="0"/>
              <a:t>Before vs After: Training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3DA8D-A210-EF42-A932-AD6B23DE5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220" y="1300780"/>
            <a:ext cx="5248656" cy="800219"/>
          </a:xfrm>
        </p:spPr>
        <p:txBody>
          <a:bodyPr/>
          <a:lstStyle/>
          <a:p>
            <a:r>
              <a:rPr lang="en-US" dirty="0"/>
              <a:t>❌ Without </a:t>
            </a:r>
            <a:r>
              <a:rPr lang="en-US" dirty="0" err="1"/>
              <a:t>mlp_sdk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71DB1-4671-7A87-E31E-DA02DBFC1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219" y="1698687"/>
            <a:ext cx="5248656" cy="4167295"/>
          </a:xfrm>
        </p:spPr>
        <p:txBody>
          <a:bodyPr/>
          <a:lstStyle/>
          <a:p>
            <a:pPr>
              <a:defRPr sz="1400"/>
            </a:pPr>
            <a:endParaRPr lang="en-US" dirty="0"/>
          </a:p>
          <a:p>
            <a:pPr>
              <a:defRPr sz="1400"/>
            </a:pPr>
            <a:r>
              <a:rPr lang="en-US" dirty="0"/>
              <a:t>50+ lines of code:</a:t>
            </a:r>
          </a:p>
          <a:p>
            <a:pPr>
              <a:defRPr sz="1400"/>
            </a:pPr>
            <a:r>
              <a:rPr lang="en-US" dirty="0"/>
              <a:t>• Import multiple classes</a:t>
            </a:r>
          </a:p>
          <a:p>
            <a:pPr>
              <a:defRPr sz="1400"/>
            </a:pPr>
            <a:r>
              <a:rPr lang="en-US" dirty="0"/>
              <a:t>• Define Compute config</a:t>
            </a:r>
          </a:p>
          <a:p>
            <a:pPr>
              <a:defRPr sz="1400"/>
            </a:pPr>
            <a:r>
              <a:rPr lang="en-US" dirty="0"/>
              <a:t>• Define Networking config</a:t>
            </a:r>
          </a:p>
          <a:p>
            <a:pPr>
              <a:defRPr sz="1400"/>
            </a:pPr>
            <a:r>
              <a:rPr lang="en-US" dirty="0"/>
              <a:t>• Define </a:t>
            </a:r>
            <a:r>
              <a:rPr lang="en-US" dirty="0" err="1"/>
              <a:t>OutputDataConfig</a:t>
            </a:r>
            <a:endParaRPr lang="en-US" dirty="0"/>
          </a:p>
          <a:p>
            <a:pPr>
              <a:defRPr sz="1400"/>
            </a:pPr>
            <a:r>
              <a:rPr lang="en-US" dirty="0"/>
              <a:t>• Define </a:t>
            </a:r>
            <a:r>
              <a:rPr lang="en-US" dirty="0" err="1"/>
              <a:t>ResourceConfig</a:t>
            </a:r>
            <a:endParaRPr lang="en-US" dirty="0"/>
          </a:p>
          <a:p>
            <a:pPr>
              <a:defRPr sz="1400"/>
            </a:pPr>
            <a:r>
              <a:rPr lang="en-US" dirty="0"/>
              <a:t>• Create </a:t>
            </a:r>
            <a:r>
              <a:rPr lang="en-US" dirty="0" err="1"/>
              <a:t>ModelTrainer</a:t>
            </a:r>
            <a:endParaRPr lang="en-US" dirty="0"/>
          </a:p>
          <a:p>
            <a:pPr>
              <a:defRPr sz="1400"/>
            </a:pPr>
            <a:r>
              <a:rPr lang="en-US" dirty="0"/>
              <a:t>• Configure all parameters</a:t>
            </a:r>
          </a:p>
          <a:p>
            <a:pPr>
              <a:defRPr sz="1400"/>
            </a:pPr>
            <a:endParaRPr lang="en-US" dirty="0"/>
          </a:p>
          <a:p>
            <a:pPr>
              <a:defRPr sz="1400"/>
            </a:pPr>
            <a:r>
              <a:rPr lang="en-US" b="1" dirty="0"/>
              <a:t>Verbose and error-prone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1D93B-930C-FA25-43FF-CAD38606E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4125" y="1332470"/>
            <a:ext cx="5248656" cy="800219"/>
          </a:xfrm>
        </p:spPr>
        <p:txBody>
          <a:bodyPr/>
          <a:lstStyle/>
          <a:p>
            <a:r>
              <a:rPr lang="en-US" dirty="0"/>
              <a:t>✅ With </a:t>
            </a:r>
            <a:r>
              <a:rPr lang="en-US" dirty="0" err="1"/>
              <a:t>mlp_sdk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D67F1-6BA7-2C90-03EA-4EFA4AA49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1730377"/>
            <a:ext cx="5248656" cy="4167295"/>
          </a:xfrm>
        </p:spPr>
        <p:txBody>
          <a:bodyPr/>
          <a:lstStyle/>
          <a:p>
            <a:pPr>
              <a:defRPr sz="1400"/>
            </a:pPr>
            <a:endParaRPr lang="en-US" dirty="0"/>
          </a:p>
          <a:p>
            <a:pPr>
              <a:defRPr sz="1400"/>
            </a:pPr>
            <a:r>
              <a:rPr lang="en-US" dirty="0"/>
              <a:t>5 lines of code:</a:t>
            </a:r>
          </a:p>
          <a:p>
            <a:pPr>
              <a:defRPr sz="1400"/>
            </a:pPr>
            <a:endParaRPr lang="en-US" dirty="0"/>
          </a:p>
          <a:p>
            <a:pPr>
              <a:defRPr sz="1400"/>
            </a:pPr>
            <a:r>
              <a:rPr lang="en-US" dirty="0"/>
              <a:t>trainer = </a:t>
            </a:r>
            <a:r>
              <a:rPr lang="en-US" dirty="0" err="1"/>
              <a:t>session.run_training_job</a:t>
            </a:r>
            <a:r>
              <a:rPr lang="en-US" dirty="0"/>
              <a:t>(</a:t>
            </a:r>
          </a:p>
          <a:p>
            <a:pPr>
              <a:defRPr sz="1400"/>
            </a:pPr>
            <a:r>
              <a:rPr lang="en-US" dirty="0"/>
              <a:t>  </a:t>
            </a:r>
            <a:r>
              <a:rPr lang="en-US" dirty="0" err="1"/>
              <a:t>job_name</a:t>
            </a:r>
            <a:r>
              <a:rPr lang="en-US" dirty="0"/>
              <a:t>='my-job',</a:t>
            </a:r>
          </a:p>
          <a:p>
            <a:pPr>
              <a:defRPr sz="1400"/>
            </a:pPr>
            <a:r>
              <a:rPr lang="en-US" dirty="0"/>
              <a:t>  </a:t>
            </a:r>
            <a:r>
              <a:rPr lang="en-US" dirty="0" err="1"/>
              <a:t>training_image</a:t>
            </a:r>
            <a:r>
              <a:rPr lang="en-US" dirty="0"/>
              <a:t>=container,</a:t>
            </a:r>
          </a:p>
          <a:p>
            <a:pPr>
              <a:defRPr sz="1400"/>
            </a:pPr>
            <a:r>
              <a:rPr lang="en-US" dirty="0"/>
              <a:t>  inputs={'train': 's3://...'}</a:t>
            </a:r>
          </a:p>
          <a:p>
            <a:pPr>
              <a:defRPr sz="1400"/>
            </a:pPr>
            <a:r>
              <a:rPr lang="en-US" dirty="0"/>
              <a:t>)</a:t>
            </a:r>
          </a:p>
          <a:p>
            <a:pPr>
              <a:defRPr sz="1400"/>
            </a:pPr>
            <a:endParaRPr lang="en-US" dirty="0"/>
          </a:p>
          <a:p>
            <a:pPr>
              <a:defRPr sz="1400"/>
            </a:pPr>
            <a:endParaRPr lang="en-US" b="1" dirty="0"/>
          </a:p>
          <a:p>
            <a:pPr>
              <a:defRPr sz="1400"/>
            </a:pPr>
            <a:r>
              <a:rPr lang="en-US" b="1" dirty="0"/>
              <a:t>Clean and maintainable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2B853-C475-AF3F-F1CE-854A8D0A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1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2612"/>
            <a:ext cx="10972800" cy="535531"/>
          </a:xfrm>
        </p:spPr>
        <p:txBody>
          <a:bodyPr/>
          <a:lstStyle/>
          <a:p>
            <a:r>
              <a:t>Core Feature: Training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6044"/>
            <a:ext cx="10972800" cy="4859792"/>
          </a:xfrm>
        </p:spPr>
        <p:txBody>
          <a:bodyPr/>
          <a:lstStyle/>
          <a:p>
            <a:pPr marL="0" indent="0">
              <a:buNone/>
            </a:pPr>
            <a:r>
              <a:rPr sz="2400" b="1" dirty="0"/>
              <a:t>Simplified training execution:</a:t>
            </a:r>
          </a:p>
          <a:p>
            <a:r>
              <a:rPr sz="1800" dirty="0"/>
              <a:t>Basic Usage</a:t>
            </a:r>
          </a:p>
          <a:p>
            <a:pPr lvl="1"/>
            <a:r>
              <a:rPr sz="1800" dirty="0"/>
              <a:t>session = </a:t>
            </a:r>
            <a:r>
              <a:rPr sz="1800" dirty="0" err="1"/>
              <a:t>MLP_Session</a:t>
            </a:r>
            <a:r>
              <a:rPr sz="1800" dirty="0"/>
              <a:t>()</a:t>
            </a:r>
          </a:p>
          <a:p>
            <a:pPr lvl="1"/>
            <a:r>
              <a:rPr sz="1800" dirty="0"/>
              <a:t>trainer = </a:t>
            </a:r>
            <a:r>
              <a:rPr sz="1800" dirty="0" err="1"/>
              <a:t>session.run_training_job</a:t>
            </a:r>
            <a:r>
              <a:rPr sz="1800" dirty="0"/>
              <a:t>(...)</a:t>
            </a:r>
          </a:p>
          <a:p>
            <a:endParaRPr sz="1800" dirty="0"/>
          </a:p>
          <a:p>
            <a:r>
              <a:rPr sz="1800" dirty="0"/>
              <a:t>Auto-Configured</a:t>
            </a:r>
          </a:p>
          <a:p>
            <a:pPr lvl="1"/>
            <a:r>
              <a:rPr sz="1800" dirty="0"/>
              <a:t>✓ Instance type from config</a:t>
            </a:r>
          </a:p>
          <a:p>
            <a:pPr lvl="1"/>
            <a:r>
              <a:rPr sz="1800" dirty="0"/>
              <a:t>✓ VPC and security setup</a:t>
            </a:r>
          </a:p>
          <a:p>
            <a:pPr lvl="1"/>
            <a:r>
              <a:rPr sz="1800" dirty="0"/>
              <a:t>✓ IAM role and KMS encryption</a:t>
            </a:r>
          </a:p>
          <a:p>
            <a:endParaRPr sz="1800" dirty="0"/>
          </a:p>
          <a:p>
            <a:r>
              <a:rPr sz="1800" dirty="0"/>
              <a:t>Override when needed</a:t>
            </a:r>
          </a:p>
          <a:p>
            <a:pPr lvl="1"/>
            <a:r>
              <a:rPr sz="1800" dirty="0"/>
              <a:t>Use GPU for specific jobs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01935"/>
            <a:ext cx="10972800" cy="535531"/>
          </a:xfrm>
        </p:spPr>
        <p:txBody>
          <a:bodyPr/>
          <a:lstStyle/>
          <a:p>
            <a:r>
              <a:rPr lang="en-US" dirty="0"/>
              <a:t>Core</a:t>
            </a:r>
            <a:r>
              <a:rPr dirty="0"/>
              <a:t> Features</a:t>
            </a:r>
            <a:r>
              <a:rPr lang="en-US" dirty="0"/>
              <a:t> continued..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5512"/>
            <a:ext cx="10972800" cy="4678204"/>
          </a:xfrm>
        </p:spPr>
        <p:txBody>
          <a:bodyPr/>
          <a:lstStyle/>
          <a:p>
            <a:r>
              <a:rPr sz="2000" dirty="0"/>
              <a:t>Processing Jobs</a:t>
            </a:r>
          </a:p>
          <a:p>
            <a:pPr lvl="1"/>
            <a:r>
              <a:rPr sz="2000" dirty="0" err="1"/>
              <a:t>session.run_processing_job</a:t>
            </a:r>
            <a:r>
              <a:rPr sz="2000" dirty="0"/>
              <a:t>()</a:t>
            </a:r>
          </a:p>
          <a:p>
            <a:pPr lvl="1"/>
            <a:r>
              <a:rPr sz="2000" dirty="0"/>
              <a:t>Simplified data mapping</a:t>
            </a:r>
          </a:p>
          <a:p>
            <a:endParaRPr sz="2000" dirty="0"/>
          </a:p>
          <a:p>
            <a:r>
              <a:rPr sz="2000" dirty="0"/>
              <a:t>Feature Store</a:t>
            </a:r>
          </a:p>
          <a:p>
            <a:pPr lvl="1"/>
            <a:r>
              <a:rPr sz="2000" dirty="0" err="1"/>
              <a:t>session.create_feature_group</a:t>
            </a:r>
            <a:r>
              <a:rPr sz="2000" dirty="0"/>
              <a:t>()</a:t>
            </a:r>
          </a:p>
          <a:p>
            <a:pPr lvl="1"/>
            <a:r>
              <a:rPr sz="2000" dirty="0"/>
              <a:t>Validates definitions</a:t>
            </a:r>
          </a:p>
          <a:p>
            <a:endParaRPr sz="2000" dirty="0"/>
          </a:p>
          <a:p>
            <a:r>
              <a:rPr sz="2000" dirty="0"/>
              <a:t>Model Deployment</a:t>
            </a:r>
          </a:p>
          <a:p>
            <a:pPr lvl="1"/>
            <a:r>
              <a:rPr sz="2000" dirty="0" err="1"/>
              <a:t>session.deploy_model</a:t>
            </a:r>
            <a:r>
              <a:rPr sz="2000" dirty="0"/>
              <a:t>()</a:t>
            </a:r>
          </a:p>
          <a:p>
            <a:pPr lvl="1"/>
            <a:r>
              <a:rPr sz="2000" dirty="0"/>
              <a:t>Auto endpoint configuration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91886"/>
            <a:ext cx="10972800" cy="535531"/>
          </a:xfrm>
        </p:spPr>
        <p:txBody>
          <a:bodyPr/>
          <a:lstStyle/>
          <a:p>
            <a:r>
              <a:rPr dirty="0"/>
              <a:t>Advanced Capabilities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27417"/>
            <a:ext cx="10972800" cy="6327061"/>
          </a:xfrm>
        </p:spPr>
        <p:txBody>
          <a:bodyPr/>
          <a:lstStyle/>
          <a:p>
            <a:r>
              <a:rPr sz="2000" dirty="0"/>
              <a:t>Audit Trails</a:t>
            </a:r>
          </a:p>
          <a:p>
            <a:pPr lvl="1"/>
            <a:r>
              <a:rPr sz="2000" dirty="0"/>
              <a:t>Track all operations</a:t>
            </a:r>
          </a:p>
          <a:p>
            <a:pPr lvl="1"/>
            <a:r>
              <a:rPr sz="2000" dirty="0"/>
              <a:t>Export to JSON or CSV</a:t>
            </a:r>
          </a:p>
          <a:p>
            <a:endParaRPr sz="2000" dirty="0"/>
          </a:p>
          <a:p>
            <a:r>
              <a:rPr sz="2000" dirty="0"/>
              <a:t>Encryption</a:t>
            </a:r>
          </a:p>
          <a:p>
            <a:pPr lvl="1"/>
            <a:r>
              <a:rPr sz="2000" dirty="0"/>
              <a:t>AES-256-GCM for sensitive values</a:t>
            </a:r>
          </a:p>
          <a:p>
            <a:pPr lvl="1"/>
            <a:r>
              <a:rPr sz="2000" dirty="0"/>
              <a:t>AWS KMS integration</a:t>
            </a:r>
          </a:p>
          <a:p>
            <a:endParaRPr sz="2000" dirty="0"/>
          </a:p>
          <a:p>
            <a:r>
              <a:rPr sz="2000" dirty="0"/>
              <a:t>Multi-Environment</a:t>
            </a:r>
          </a:p>
          <a:p>
            <a:pPr lvl="1"/>
            <a:r>
              <a:rPr sz="2000" dirty="0"/>
              <a:t>Separate configs for dev/staging/prod</a:t>
            </a:r>
          </a:p>
          <a:p>
            <a:endParaRPr sz="2000" dirty="0"/>
          </a:p>
          <a:p>
            <a:r>
              <a:rPr sz="2000" dirty="0"/>
              <a:t>Full SDK Access</a:t>
            </a:r>
          </a:p>
          <a:p>
            <a:pPr lvl="1"/>
            <a:r>
              <a:rPr sz="2000" dirty="0"/>
              <a:t>No lock-in, use low-level APIs anytime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262" y="633047"/>
            <a:ext cx="10972800" cy="535531"/>
          </a:xfrm>
        </p:spPr>
        <p:txBody>
          <a:bodyPr/>
          <a:lstStyle/>
          <a:p>
            <a:r>
              <a:rPr dirty="0"/>
              <a:t>Getting Started (5 Minutes)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6914"/>
            <a:ext cx="6625213" cy="4776692"/>
          </a:xfrm>
        </p:spPr>
        <p:txBody>
          <a:bodyPr/>
          <a:lstStyle/>
          <a:p>
            <a:r>
              <a:rPr sz="1800" dirty="0"/>
              <a:t>Three simple steps:</a:t>
            </a:r>
          </a:p>
          <a:p>
            <a:endParaRPr sz="1800" dirty="0"/>
          </a:p>
          <a:p>
            <a:r>
              <a:rPr sz="1800" dirty="0"/>
              <a:t>Step 1: Install</a:t>
            </a:r>
          </a:p>
          <a:p>
            <a:pPr lvl="1"/>
            <a:r>
              <a:rPr sz="1800" dirty="0"/>
              <a:t>pip install </a:t>
            </a:r>
            <a:r>
              <a:rPr lang="en-US" sz="1800" dirty="0" err="1"/>
              <a:t>sagemaker-</a:t>
            </a:r>
            <a:r>
              <a:rPr sz="1800" dirty="0" err="1"/>
              <a:t>mlp</a:t>
            </a:r>
            <a:r>
              <a:rPr lang="en-US" sz="1800" dirty="0" err="1"/>
              <a:t>-</a:t>
            </a:r>
            <a:r>
              <a:rPr sz="1800" dirty="0" err="1"/>
              <a:t>sdk</a:t>
            </a:r>
            <a:endParaRPr sz="1800" dirty="0"/>
          </a:p>
          <a:p>
            <a:endParaRPr sz="1800" dirty="0"/>
          </a:p>
          <a:p>
            <a:r>
              <a:rPr sz="1800" dirty="0"/>
              <a:t>Step 2: Generate Config</a:t>
            </a:r>
          </a:p>
          <a:p>
            <a:pPr lvl="1"/>
            <a:r>
              <a:rPr sz="1800" dirty="0"/>
              <a:t>python </a:t>
            </a:r>
            <a:r>
              <a:rPr sz="1800" dirty="0" err="1"/>
              <a:t>generate_admin_config.py</a:t>
            </a:r>
            <a:r>
              <a:rPr sz="1800" dirty="0"/>
              <a:t> --interactive</a:t>
            </a:r>
          </a:p>
          <a:p>
            <a:endParaRPr sz="1800" dirty="0"/>
          </a:p>
          <a:p>
            <a:r>
              <a:rPr sz="1800" dirty="0"/>
              <a:t>Step 3: Start Building</a:t>
            </a:r>
          </a:p>
          <a:p>
            <a:pPr lvl="1"/>
            <a:r>
              <a:rPr sz="1800" dirty="0"/>
              <a:t>from </a:t>
            </a:r>
            <a:r>
              <a:rPr sz="1800" dirty="0" err="1"/>
              <a:t>mlp_sdk</a:t>
            </a:r>
            <a:r>
              <a:rPr sz="1800" dirty="0"/>
              <a:t> import </a:t>
            </a:r>
            <a:r>
              <a:rPr sz="1800" dirty="0" err="1"/>
              <a:t>MLP_Session</a:t>
            </a:r>
            <a:endParaRPr sz="1800" dirty="0"/>
          </a:p>
          <a:p>
            <a:pPr lvl="1"/>
            <a:r>
              <a:rPr sz="1800" dirty="0"/>
              <a:t>session = </a:t>
            </a:r>
            <a:r>
              <a:rPr sz="1800" dirty="0" err="1"/>
              <a:t>MLP_Session</a:t>
            </a:r>
            <a:r>
              <a:rPr sz="1800" dirty="0"/>
              <a:t>()</a:t>
            </a:r>
          </a:p>
          <a:p>
            <a:pPr lvl="1"/>
            <a:r>
              <a:rPr sz="1800" dirty="0"/>
              <a:t>trainer = </a:t>
            </a:r>
            <a:r>
              <a:rPr sz="1800" dirty="0" err="1"/>
              <a:t>session.run_training_job</a:t>
            </a:r>
            <a:r>
              <a:rPr sz="1800" dirty="0"/>
              <a:t>(...)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6796A7-B231-CB4D-283D-2A04A7B71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427" y="1075173"/>
            <a:ext cx="3205424" cy="3205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DB6594-44B5-873D-D393-5F4BF75B348D}"/>
              </a:ext>
            </a:extLst>
          </p:cNvPr>
          <p:cNvSpPr txBox="1"/>
          <p:nvPr/>
        </p:nvSpPr>
        <p:spPr>
          <a:xfrm>
            <a:off x="7847763" y="4353391"/>
            <a:ext cx="239488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ML Platform SDK  Blog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E584-25A5-6D62-2F5F-1DEFFF0C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FCD55-2B96-BF8A-BDD9-63D934404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E946A-8CAC-37D5-48C1-5E25C790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76" y="773724"/>
            <a:ext cx="10972800" cy="590931"/>
          </a:xfr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4010329"/>
          </a:xfrm>
        </p:spPr>
        <p:txBody>
          <a:bodyPr/>
          <a:lstStyle/>
          <a:p>
            <a:r>
              <a:rPr dirty="0"/>
              <a:t>What: The ML Infrastructure Challenge</a:t>
            </a:r>
          </a:p>
          <a:p>
            <a:r>
              <a:rPr dirty="0"/>
              <a:t>Why: The Need for Simplification</a:t>
            </a:r>
          </a:p>
          <a:p>
            <a:r>
              <a:rPr dirty="0"/>
              <a:t>How: ML Platform SDK Architecture</a:t>
            </a:r>
          </a:p>
          <a:p>
            <a:r>
              <a:rPr dirty="0"/>
              <a:t>Configuration &amp; Examples</a:t>
            </a:r>
          </a:p>
          <a:p>
            <a:r>
              <a:rPr dirty="0"/>
              <a:t>Getting Started</a:t>
            </a:r>
            <a:endParaRPr lang="en-US" dirty="0"/>
          </a:p>
          <a:p>
            <a:r>
              <a:rPr lang="en-US"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2612"/>
            <a:ext cx="10972800" cy="535531"/>
          </a:xfrm>
        </p:spPr>
        <p:txBody>
          <a:bodyPr/>
          <a:lstStyle/>
          <a:p>
            <a:r>
              <a:rPr dirty="0"/>
              <a:t>What: The ML Infrastructure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6092"/>
            <a:ext cx="10972800" cy="5264975"/>
          </a:xfrm>
        </p:spPr>
        <p:txBody>
          <a:bodyPr/>
          <a:lstStyle/>
          <a:p>
            <a:pPr marL="0" indent="0">
              <a:buNone/>
            </a:pPr>
            <a:r>
              <a:rPr sz="2400" b="1" dirty="0"/>
              <a:t>Data scientists face infrastructure overhead:</a:t>
            </a:r>
          </a:p>
          <a:p>
            <a:r>
              <a:rPr sz="2000" dirty="0"/>
              <a:t>Complex Configuration</a:t>
            </a:r>
          </a:p>
          <a:p>
            <a:pPr lvl="1"/>
            <a:r>
              <a:rPr sz="2000" dirty="0"/>
              <a:t>VPC, security groups, IAM roles</a:t>
            </a:r>
          </a:p>
          <a:p>
            <a:pPr lvl="1"/>
            <a:r>
              <a:rPr sz="2000" dirty="0"/>
              <a:t>S3 policies, KMS encryption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endParaRPr sz="2000" dirty="0"/>
          </a:p>
          <a:p>
            <a:r>
              <a:rPr sz="2000" dirty="0"/>
              <a:t>Repetitive Code</a:t>
            </a:r>
          </a:p>
          <a:p>
            <a:pPr lvl="1"/>
            <a:r>
              <a:rPr sz="2000" dirty="0"/>
              <a:t>50+ lines per training job</a:t>
            </a:r>
          </a:p>
          <a:p>
            <a:pPr lvl="1"/>
            <a:r>
              <a:rPr sz="2000" dirty="0"/>
              <a:t>Copy-paste errors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endParaRPr sz="2000" dirty="0"/>
          </a:p>
          <a:p>
            <a:r>
              <a:rPr sz="2000" dirty="0"/>
              <a:t>Governance Gaps</a:t>
            </a:r>
          </a:p>
          <a:p>
            <a:pPr lvl="1"/>
            <a:r>
              <a:rPr sz="2000" dirty="0"/>
              <a:t>Hard to enforce policies</a:t>
            </a:r>
          </a:p>
          <a:p>
            <a:pPr lvl="1"/>
            <a:r>
              <a:rPr sz="2000" dirty="0"/>
              <a:t>Limited audit trails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62709"/>
            <a:ext cx="10972800" cy="535531"/>
          </a:xfrm>
        </p:spPr>
        <p:txBody>
          <a:bodyPr/>
          <a:lstStyle/>
          <a:p>
            <a:r>
              <a:rPr dirty="0"/>
              <a:t>What: Current State Without SDK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06769"/>
            <a:ext cx="10972800" cy="4985935"/>
          </a:xfrm>
        </p:spPr>
        <p:txBody>
          <a:bodyPr/>
          <a:lstStyle/>
          <a:p>
            <a:r>
              <a:rPr sz="2000" dirty="0"/>
              <a:t>Traditional SageMaker requires extensive setup:</a:t>
            </a:r>
          </a:p>
          <a:p>
            <a:endParaRPr sz="2000" dirty="0"/>
          </a:p>
          <a:p>
            <a:r>
              <a:rPr sz="2000" dirty="0"/>
              <a:t>Training Job Example</a:t>
            </a:r>
          </a:p>
          <a:p>
            <a:pPr lvl="1"/>
            <a:r>
              <a:rPr sz="2000" dirty="0"/>
              <a:t>Import 10+ classes</a:t>
            </a:r>
          </a:p>
          <a:p>
            <a:pPr lvl="1"/>
            <a:r>
              <a:rPr sz="2000" dirty="0"/>
              <a:t>Configure Compute, Networking, Output</a:t>
            </a:r>
          </a:p>
          <a:p>
            <a:pPr lvl="1"/>
            <a:r>
              <a:rPr sz="2000" dirty="0"/>
              <a:t>Set VPC, subnets, security groups</a:t>
            </a:r>
          </a:p>
          <a:p>
            <a:pPr lvl="1"/>
            <a:r>
              <a:rPr sz="2000" dirty="0"/>
              <a:t>Specify IAM roles and KMS keys</a:t>
            </a:r>
          </a:p>
          <a:p>
            <a:endParaRPr sz="2000" dirty="0"/>
          </a:p>
          <a:p>
            <a:r>
              <a:rPr sz="2000" dirty="0"/>
              <a:t>Result: 50+ lines of boilerplate</a:t>
            </a:r>
          </a:p>
          <a:p>
            <a:r>
              <a:rPr sz="2000" dirty="0"/>
              <a:t>Problem: Repeated across projects</a:t>
            </a:r>
          </a:p>
          <a:p>
            <a:r>
              <a:rPr sz="2000" dirty="0"/>
              <a:t>Impact: Slow iteration, high errors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1403"/>
            <a:ext cx="10972800" cy="535531"/>
          </a:xfrm>
        </p:spPr>
        <p:txBody>
          <a:bodyPr/>
          <a:lstStyle/>
          <a:p>
            <a:r>
              <a:rPr dirty="0"/>
              <a:t>Why: The Need for Simplification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Three critical problems:</a:t>
            </a:r>
          </a:p>
          <a:p>
            <a:endParaRPr dirty="0"/>
          </a:p>
          <a:p>
            <a:r>
              <a:rPr dirty="0"/>
              <a:t>1. Infrastructure Complexity</a:t>
            </a:r>
          </a:p>
          <a:p>
            <a:pPr lvl="1"/>
            <a:r>
              <a:rPr dirty="0"/>
              <a:t>Focus on ML, not infrastructure</a:t>
            </a:r>
          </a:p>
          <a:p>
            <a:endParaRPr dirty="0"/>
          </a:p>
          <a:p>
            <a:r>
              <a:rPr dirty="0"/>
              <a:t>2. Consistency</a:t>
            </a:r>
          </a:p>
          <a:p>
            <a:pPr lvl="1"/>
            <a:r>
              <a:rPr dirty="0"/>
              <a:t>Different teams, different patterns</a:t>
            </a:r>
          </a:p>
          <a:p>
            <a:pPr lvl="1"/>
            <a:r>
              <a:rPr dirty="0"/>
              <a:t>Configuration drift</a:t>
            </a:r>
          </a:p>
          <a:p>
            <a:endParaRPr dirty="0"/>
          </a:p>
          <a:p>
            <a:r>
              <a:rPr dirty="0"/>
              <a:t>3. Governance</a:t>
            </a:r>
          </a:p>
          <a:p>
            <a:pPr lvl="1"/>
            <a:r>
              <a:rPr dirty="0"/>
              <a:t>Central policy enforcement</a:t>
            </a:r>
          </a:p>
          <a:p>
            <a:pPr lvl="1"/>
            <a:r>
              <a:rPr dirty="0"/>
              <a:t>Audit trails for compliance</a:t>
            </a:r>
          </a:p>
          <a:p>
            <a:pPr lvl="1"/>
            <a:r>
              <a:rPr dirty="0"/>
              <a:t>Cost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Why: Business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Quantifiable benefits:</a:t>
            </a:r>
          </a:p>
          <a:p>
            <a:endParaRPr/>
          </a:p>
          <a:p>
            <a:r>
              <a:t>Development Velocity</a:t>
            </a:r>
          </a:p>
          <a:p>
            <a:pPr lvl="1"/>
            <a:r>
              <a:t>90% less boilerplate code</a:t>
            </a:r>
          </a:p>
          <a:p>
            <a:pPr lvl="1"/>
            <a:r>
              <a:t>10x faster iterations</a:t>
            </a:r>
          </a:p>
          <a:p>
            <a:endParaRPr/>
          </a:p>
          <a:p>
            <a:r>
              <a:t>Team Productivity</a:t>
            </a:r>
          </a:p>
          <a:p>
            <a:pPr lvl="1"/>
            <a:r>
              <a:t>New members productive in minutes</a:t>
            </a:r>
          </a:p>
          <a:p>
            <a:pPr lvl="1"/>
            <a:r>
              <a:t>Focus on models, not config</a:t>
            </a:r>
          </a:p>
          <a:p>
            <a:endParaRPr/>
          </a:p>
          <a:p>
            <a:r>
              <a:t>Risk Reduction</a:t>
            </a:r>
          </a:p>
          <a:p>
            <a:pPr lvl="1"/>
            <a:r>
              <a:t>Fewer configuration errors</a:t>
            </a:r>
          </a:p>
          <a:p>
            <a:pPr lvl="1"/>
            <a:r>
              <a:t>Consistent security policies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How: ML Platform SDK (mlp_sdk)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Configuration-driven SageMaker wrapper</a:t>
            </a:r>
          </a:p>
          <a:p>
            <a:endParaRPr/>
          </a:p>
          <a:p>
            <a:r>
              <a:t>Core Concept</a:t>
            </a:r>
          </a:p>
          <a:p>
            <a:pPr lvl="1"/>
            <a:r>
              <a:t>Define infrastructure once in YAML</a:t>
            </a:r>
          </a:p>
          <a:p>
            <a:pPr lvl="1"/>
            <a:r>
              <a:t>Simple API for ML operations</a:t>
            </a:r>
          </a:p>
          <a:p>
            <a:pPr lvl="1"/>
            <a:r>
              <a:t>Override any setting at runtime</a:t>
            </a:r>
          </a:p>
          <a:p>
            <a:endParaRPr/>
          </a:p>
          <a:p>
            <a:r>
              <a:t>Key Features</a:t>
            </a:r>
          </a:p>
          <a:p>
            <a:pPr lvl="1"/>
            <a:r>
              <a:t>Session-based with smart defaults</a:t>
            </a:r>
          </a:p>
          <a:p>
            <a:pPr lvl="1"/>
            <a:r>
              <a:t>Built-in governance &amp; audit trails</a:t>
            </a:r>
          </a:p>
          <a:p>
            <a:pPr lvl="1"/>
            <a:r>
              <a:t>AES-256-GCM encryption</a:t>
            </a:r>
          </a:p>
          <a:p>
            <a:pPr lvl="1"/>
            <a:r>
              <a:t>Zero lock-in to underlying SDK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How: Three-Layer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Intelligent wrapper design:</a:t>
            </a:r>
          </a:p>
          <a:p>
            <a:endParaRPr/>
          </a:p>
          <a:p>
            <a:r>
              <a:t>Layer 1: MLP_Session</a:t>
            </a:r>
          </a:p>
          <a:p>
            <a:pPr lvl="1"/>
            <a:r>
              <a:t>Configuration manager</a:t>
            </a:r>
          </a:p>
          <a:p>
            <a:pPr lvl="1"/>
            <a:r>
              <a:t>Session orchestrator</a:t>
            </a:r>
          </a:p>
          <a:p>
            <a:endParaRPr/>
          </a:p>
          <a:p>
            <a:r>
              <a:t>Layer 2: Specialized Wrappers</a:t>
            </a:r>
          </a:p>
          <a:p>
            <a:pPr lvl="1"/>
            <a:r>
              <a:t>Training, Processing, Feature Store</a:t>
            </a:r>
          </a:p>
          <a:p>
            <a:pPr lvl="1"/>
            <a:r>
              <a:t>Pipeline orchestration</a:t>
            </a:r>
          </a:p>
          <a:p>
            <a:endParaRPr/>
          </a:p>
          <a:p>
            <a:r>
              <a:t>Layer 3: SageMaker SDK v3</a:t>
            </a:r>
          </a:p>
          <a:p>
            <a:pPr lvl="1"/>
            <a:r>
              <a:t>Full access to underlying SDK</a:t>
            </a:r>
          </a:p>
          <a:p>
            <a:pPr lvl="1"/>
            <a:r>
              <a:t>No functionality locked away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6F55-3F36-EF15-BAF5-E2EAA900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0733"/>
            <a:ext cx="10972800" cy="535531"/>
          </a:xfrm>
        </p:spPr>
        <p:txBody>
          <a:bodyPr/>
          <a:lstStyle/>
          <a:p>
            <a:r>
              <a:rPr lang="en-US" dirty="0"/>
              <a:t>Platform SDK Wrapper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906AC-52DC-4664-84CB-51860265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34FB0-5F8A-8180-BD06-B8BCC6CE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05" y="1223817"/>
            <a:ext cx="7077098" cy="4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AWS Confidential Dark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86636</TotalTime>
  <Words>720</Words>
  <Application>Microsoft Macintosh PowerPoint</Application>
  <PresentationFormat>Widescreen</PresentationFormat>
  <Paragraphs>199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Amazon Ember Mono</vt:lpstr>
      <vt:lpstr>Amazon Ember Display</vt:lpstr>
      <vt:lpstr>Courier New</vt:lpstr>
      <vt:lpstr>Arial</vt:lpstr>
      <vt:lpstr>AWS Confidential Light</vt:lpstr>
      <vt:lpstr>AWS Confidential Dark</vt:lpstr>
      <vt:lpstr>Standardize your ML Workflows with ML Platform SDK Wrapper</vt:lpstr>
      <vt:lpstr>Agenda</vt:lpstr>
      <vt:lpstr>What: The ML Infrastructure Challenge</vt:lpstr>
      <vt:lpstr>What: Current State Without SDK</vt:lpstr>
      <vt:lpstr>Why: The Need for Simplification</vt:lpstr>
      <vt:lpstr>Why: Business Impact</vt:lpstr>
      <vt:lpstr>How: ML Platform SDK (mlp_sdk)</vt:lpstr>
      <vt:lpstr>How: Three-Layer Architecture</vt:lpstr>
      <vt:lpstr>Platform SDK Wrapper Architecture</vt:lpstr>
      <vt:lpstr>Configuration Precedence</vt:lpstr>
      <vt:lpstr>Configuration File Structure</vt:lpstr>
      <vt:lpstr>Before vs After: Training Job</vt:lpstr>
      <vt:lpstr>Core Feature: Training Jobs</vt:lpstr>
      <vt:lpstr>Core Features continued..</vt:lpstr>
      <vt:lpstr>Advanced Capabilities</vt:lpstr>
      <vt:lpstr>Getting Started (5 Minutes)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Vittal, Ram</cp:lastModifiedBy>
  <cp:revision>86</cp:revision>
  <dcterms:created xsi:type="dcterms:W3CDTF">2022-07-18T16:28:56Z</dcterms:created>
  <dcterms:modified xsi:type="dcterms:W3CDTF">2026-02-06T03:16:48Z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e68092-05df-4271-8e3e-b2a4c82ba797_Enabled">
    <vt:lpwstr>true</vt:lpwstr>
  </property>
  <property fmtid="{D5CDD505-2E9C-101B-9397-08002B2CF9AE}" pid="3" name="MSIP_Label_19e68092-05df-4271-8e3e-b2a4c82ba797_SetDate">
    <vt:lpwstr>2026-02-05T03:55:51Z</vt:lpwstr>
  </property>
  <property fmtid="{D5CDD505-2E9C-101B-9397-08002B2CF9AE}" pid="4" name="MSIP_Label_19e68092-05df-4271-8e3e-b2a4c82ba797_Method">
    <vt:lpwstr>Standard</vt:lpwstr>
  </property>
  <property fmtid="{D5CDD505-2E9C-101B-9397-08002B2CF9AE}" pid="5" name="MSIP_Label_19e68092-05df-4271-8e3e-b2a4c82ba797_Name">
    <vt:lpwstr>Amazon Confidential</vt:lpwstr>
  </property>
  <property fmtid="{D5CDD505-2E9C-101B-9397-08002B2CF9AE}" pid="6" name="MSIP_Label_19e68092-05df-4271-8e3e-b2a4c82ba797_SiteId">
    <vt:lpwstr>5280104a-472d-4538-9ccf-1e1d0efe8b1b</vt:lpwstr>
  </property>
  <property fmtid="{D5CDD505-2E9C-101B-9397-08002B2CF9AE}" pid="7" name="MSIP_Label_19e68092-05df-4271-8e3e-b2a4c82ba797_ActionId">
    <vt:lpwstr>574f8c27-4ec3-4c77-9b9c-32a1680e17f2</vt:lpwstr>
  </property>
  <property fmtid="{D5CDD505-2E9C-101B-9397-08002B2CF9AE}" pid="8" name="MSIP_Label_19e68092-05df-4271-8e3e-b2a4c82ba797_ContentBits">
    <vt:lpwstr>0</vt:lpwstr>
  </property>
  <property fmtid="{D5CDD505-2E9C-101B-9397-08002B2CF9AE}" pid="9" name="MSIP_Label_19e68092-05df-4271-8e3e-b2a4c82ba797_Tag">
    <vt:lpwstr>50, 3, 0, 1</vt:lpwstr>
  </property>
</Properties>
</file>